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2"/>
  </p:notesMasterIdLst>
  <p:sldIdLst>
    <p:sldId id="315" r:id="rId3"/>
    <p:sldId id="316" r:id="rId4"/>
    <p:sldId id="290" r:id="rId5"/>
    <p:sldId id="260" r:id="rId6"/>
    <p:sldId id="400" r:id="rId7"/>
    <p:sldId id="401" r:id="rId8"/>
    <p:sldId id="402" r:id="rId9"/>
    <p:sldId id="403" r:id="rId10"/>
    <p:sldId id="404" r:id="rId11"/>
    <p:sldId id="405" r:id="rId12"/>
    <p:sldId id="406" r:id="rId13"/>
    <p:sldId id="407" r:id="rId14"/>
    <p:sldId id="409" r:id="rId15"/>
    <p:sldId id="410" r:id="rId16"/>
    <p:sldId id="411" r:id="rId17"/>
    <p:sldId id="414" r:id="rId18"/>
    <p:sldId id="412" r:id="rId19"/>
    <p:sldId id="413" r:id="rId20"/>
    <p:sldId id="41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199"/>
    <a:srgbClr val="465A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4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B62F5-4804-4734-AD71-101255FE95F7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1AB34-F420-4AC2-B742-887A4BEAA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998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1AF82D-1A94-5740-ACE7-59C7B1B97581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7332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5742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57805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2054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43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3668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593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95635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7530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771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331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4495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4976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0638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7878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8389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0491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1AF82D-1A94-5740-ACE7-59C7B1B9758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4256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0B8ACB-C08E-4FA0-BFDC-12D2D8425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D6F1DB-6661-4C93-B42A-51D666414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73C6F2-9122-45FA-AB42-B0D94A1DB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F2C20F-BD08-4E46-A545-F4E492D5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0100BE-553D-49FC-BBE4-77D87586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31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8EF94-77A9-405F-A667-C8F94F717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EA00F9-B2E1-427B-A953-7DF470EF9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385679-305F-497D-B0CD-5CBC3002D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3FC763-35D4-4D50-9239-9D995C1DB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0409A8-A63B-4D67-A646-81D75431E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28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7B4513-66D6-4FA2-9DBE-1320459A44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BD6178-2AE5-44C1-8B1D-29B859B6A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B09FA3-D1C6-488A-BDDB-E76B427CA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F583AC-6C6A-4C53-95DD-146093BA1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D0047A-D009-4342-BFA8-88FDB2D9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691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" y="0"/>
            <a:ext cx="12189981" cy="6858000"/>
          </a:xfrm>
          <a:prstGeom prst="rect">
            <a:avLst/>
          </a:prstGeom>
        </p:spPr>
      </p:pic>
      <p:sp>
        <p:nvSpPr>
          <p:cNvPr id="37" name="文本占位符 36"/>
          <p:cNvSpPr>
            <a:spLocks noGrp="1"/>
          </p:cNvSpPr>
          <p:nvPr>
            <p:ph type="body" sz="quarter" idx="13" hasCustomPrompt="1"/>
          </p:nvPr>
        </p:nvSpPr>
        <p:spPr>
          <a:xfrm>
            <a:off x="4707655" y="2288442"/>
            <a:ext cx="6691838" cy="634890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4000" b="1">
                <a:solidFill>
                  <a:srgbClr val="184199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/>
            <a:r>
              <a:rPr kumimoji="1" lang="zh-CN" altLang="en-US" dirty="0"/>
              <a:t>标题标题微软雅黑</a:t>
            </a:r>
            <a:r>
              <a:rPr kumimoji="1" lang="en-US" altLang="zh-CN" dirty="0"/>
              <a:t>40</a:t>
            </a:r>
            <a:r>
              <a:rPr kumimoji="1" lang="zh-CN" altLang="en-US" dirty="0"/>
              <a:t>号</a:t>
            </a:r>
          </a:p>
        </p:txBody>
      </p:sp>
      <p:sp>
        <p:nvSpPr>
          <p:cNvPr id="39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7050532" y="2976168"/>
            <a:ext cx="4338454" cy="634890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3200" b="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/>
            <a:r>
              <a:rPr kumimoji="1" lang="zh-CN" altLang="en-US" dirty="0"/>
              <a:t>标题微软雅黑</a:t>
            </a:r>
            <a:r>
              <a:rPr kumimoji="1" lang="en-US" altLang="zh-CN" dirty="0"/>
              <a:t>32</a:t>
            </a:r>
            <a:r>
              <a:rPr kumimoji="1" lang="zh-CN" altLang="en-US" dirty="0"/>
              <a:t>号</a:t>
            </a:r>
          </a:p>
        </p:txBody>
      </p:sp>
      <p:sp>
        <p:nvSpPr>
          <p:cNvPr id="42" name="文本占位符 40"/>
          <p:cNvSpPr>
            <a:spLocks noGrp="1"/>
          </p:cNvSpPr>
          <p:nvPr>
            <p:ph type="body" sz="quarter" idx="15" hasCustomPrompt="1"/>
          </p:nvPr>
        </p:nvSpPr>
        <p:spPr>
          <a:xfrm>
            <a:off x="7586985" y="3756025"/>
            <a:ext cx="3801739" cy="371640"/>
          </a:xfrm>
          <a:solidFill>
            <a:srgbClr val="184199"/>
          </a:solidFill>
        </p:spPr>
        <p:txBody>
          <a:bodyPr>
            <a:normAutofit/>
          </a:bodyPr>
          <a:lstStyle>
            <a:lvl1pPr marL="0" indent="0" algn="r">
              <a:buFontTx/>
              <a:buNone/>
              <a:defRPr sz="1800">
                <a:solidFill>
                  <a:schemeClr val="bg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/>
            <a:r>
              <a:rPr kumimoji="1" lang="zh-CN" altLang="en-US" dirty="0"/>
              <a:t>文字文字文字文字微软雅黑</a:t>
            </a:r>
            <a:r>
              <a:rPr kumimoji="1" lang="en-US" altLang="zh-CN" dirty="0"/>
              <a:t>18</a:t>
            </a:r>
            <a:r>
              <a:rPr kumimoji="1" lang="zh-CN" altLang="en-US" dirty="0"/>
              <a:t>号</a:t>
            </a:r>
          </a:p>
        </p:txBody>
      </p:sp>
      <p:sp>
        <p:nvSpPr>
          <p:cNvPr id="45" name="图片占位符 44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4" y="4379913"/>
            <a:ext cx="602507" cy="45878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kumimoji="1" lang="zh-CN" altLang="en-US" dirty="0"/>
              <a:t>图标</a:t>
            </a:r>
          </a:p>
        </p:txBody>
      </p:sp>
      <p:sp>
        <p:nvSpPr>
          <p:cNvPr id="46" name="图片占位符 44"/>
          <p:cNvSpPr>
            <a:spLocks noGrp="1"/>
          </p:cNvSpPr>
          <p:nvPr>
            <p:ph type="pic" sz="quarter" idx="17" hasCustomPrompt="1"/>
          </p:nvPr>
        </p:nvSpPr>
        <p:spPr>
          <a:xfrm>
            <a:off x="8966070" y="4379913"/>
            <a:ext cx="602507" cy="45878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kumimoji="1" lang="zh-CN" altLang="en-US" dirty="0"/>
              <a:t>图标</a:t>
            </a:r>
          </a:p>
        </p:txBody>
      </p:sp>
      <p:sp>
        <p:nvSpPr>
          <p:cNvPr id="47" name="图片占位符 44"/>
          <p:cNvSpPr>
            <a:spLocks noGrp="1"/>
          </p:cNvSpPr>
          <p:nvPr>
            <p:ph type="pic" sz="quarter" idx="18" hasCustomPrompt="1"/>
          </p:nvPr>
        </p:nvSpPr>
        <p:spPr>
          <a:xfrm>
            <a:off x="9841912" y="4379913"/>
            <a:ext cx="602507" cy="45878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kumimoji="1" lang="zh-CN" altLang="en-US" dirty="0"/>
              <a:t>图标</a:t>
            </a:r>
          </a:p>
        </p:txBody>
      </p:sp>
      <p:sp>
        <p:nvSpPr>
          <p:cNvPr id="48" name="图片占位符 44"/>
          <p:cNvSpPr>
            <a:spLocks noGrp="1"/>
          </p:cNvSpPr>
          <p:nvPr>
            <p:ph type="pic" sz="quarter" idx="19" hasCustomPrompt="1"/>
          </p:nvPr>
        </p:nvSpPr>
        <p:spPr>
          <a:xfrm>
            <a:off x="10691807" y="4379913"/>
            <a:ext cx="602507" cy="45878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kumimoji="1" lang="zh-CN" altLang="en-US" dirty="0"/>
              <a:t>图标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023" y="1569600"/>
            <a:ext cx="2963292" cy="4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73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4333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4789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7256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24724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28777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7092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9020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682E6B-756D-4071-974D-027F0EC4D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92B9DD-572E-4442-A804-328EBFB07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F91C09-D9C8-4225-B22F-F1E08589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08AE5B-D037-4979-B2DC-376082910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E64C87-A0E9-4F87-9F85-45F1356E7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6142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97225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69379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640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09166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9D1C8-BA38-46C5-A05C-D0F97634E6AE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5CD1D-5AB0-4BDB-86A6-05C4B4AFBF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42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4D2D87-6102-4CEA-91FA-47A443CF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FEABD5-AAA2-4812-876F-39EE21B93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319336-7BD8-4D92-879D-D2B4886DC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A9B3B8-022B-411C-8D87-EC4D309E1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EE4E81-4883-41A7-ACAE-864CB3D8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8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4F805-ADDD-4059-968C-9E20E2506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DC7FBE-11BF-466D-8DD1-7C13655EE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0E2E33D-3EDA-40F0-AC92-DF1A9FABD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E99EE6-032C-472B-BF62-4E196151C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B57C1B-861E-4648-9557-A65D2D6B2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8D1B70-3975-4E04-BA9F-37210E3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89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43334-1977-4BDD-A475-D0140B6C5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362285-8231-4662-BA21-370BFA5A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64CF78-E835-4157-AC13-D3B082060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93E5B4C-1B2B-4E77-ADB9-786A3C6E1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B5D6D85-7B2F-4998-A160-EA2B6D6888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F23758-226F-40A4-AFB9-460DDC26A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F6E257E-91A3-45E4-841F-72F54D6EF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BA06513-5B5C-45A3-940F-81BD7667C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60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99F3B9-09CA-4594-93F1-FC57BFB5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E99942-5F8C-4D7A-8618-5A83157DA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299A65-A023-4356-BD1B-141B7C238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80BE602-8AFC-47E0-9193-085AEC7EF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74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56B6A6B-E0A4-408A-9F06-39D35D72E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64B997-5386-4FC6-B28C-2FCCB3D4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ABCE05-8555-48B2-8E8A-07CF7CBA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710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1208AC-5AF6-4A60-B33E-B702113B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A8C678-A42B-4713-8D6A-290571163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BB0D0C-F217-4849-A833-CD332228A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2C4011-16FD-4F1F-98CA-65BF41AF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CF38F9-983E-4D27-A1E8-3A5814173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F8B4ED-3FA0-40F7-8667-B1DAB5FB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197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B05B20-12C0-44E6-BFD3-797A8DAB0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1BD63E3-7E64-4DC0-B6B3-A4B2180EC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AAB04D-2331-4B53-B7CA-67885A2A5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D517C4-3A97-4E2F-BF7F-C6BF2264A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7A094-9B22-44CB-9138-1713D775D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047222-689A-4D25-844E-0318CBF0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786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F30431-09A3-412F-8D35-CEC76D2F5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36675-8990-4B1E-83DC-8DFDF3A85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649BB7-A6CA-4648-AA0E-ADFCED062E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4BF82-9F92-4962-B14D-4569747EAC98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898F18-1723-4476-A8E1-747EF7022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A5A175-4F4D-48B7-A4C8-83A76FB7B1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DD0B0-A28A-4783-8068-7D7F0D556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11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" y="0"/>
            <a:ext cx="12189981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66513-2240-D843-A60E-E31E9B6202EB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7CC8E-A4C6-C842-B7A9-DEA609CDF44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255" y="365125"/>
            <a:ext cx="1875545" cy="2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49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8"/>
          <p:cNvSpPr>
            <a:spLocks noGrp="1"/>
          </p:cNvSpPr>
          <p:nvPr>
            <p:ph type="body" sz="quarter" idx="13"/>
          </p:nvPr>
        </p:nvSpPr>
        <p:spPr>
          <a:xfrm>
            <a:off x="4755363" y="2709861"/>
            <a:ext cx="6691838" cy="634890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程序运行原理及逆向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5"/>
          </p:nvPr>
        </p:nvSpPr>
        <p:spPr>
          <a:xfrm>
            <a:off x="7948706" y="3756025"/>
            <a:ext cx="3440018" cy="371640"/>
          </a:xfrm>
          <a:solidFill>
            <a:srgbClr val="184199"/>
          </a:solidFill>
        </p:spPr>
        <p:txBody>
          <a:bodyPr/>
          <a:lstStyle/>
          <a:p>
            <a:r>
              <a:rPr kumimoji="1" lang="zh-CN" altLang="en-US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理论 </a:t>
            </a:r>
            <a:r>
              <a:rPr kumimoji="1" lang="en-US" altLang="zh-CN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/ </a:t>
            </a:r>
            <a:r>
              <a:rPr kumimoji="1" lang="zh-CN" altLang="en-US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实践 </a:t>
            </a:r>
            <a:r>
              <a:rPr kumimoji="1" lang="en-US" altLang="zh-CN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/ </a:t>
            </a:r>
            <a:r>
              <a:rPr kumimoji="1" lang="zh-CN" altLang="en-US" dirty="0"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真题</a:t>
            </a:r>
          </a:p>
        </p:txBody>
      </p:sp>
    </p:spTree>
    <p:extLst>
      <p:ext uri="{BB962C8B-B14F-4D97-AF65-F5344CB8AC3E}">
        <p14:creationId xmlns:p14="http://schemas.microsoft.com/office/powerpoint/2010/main" val="3277944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14197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69337C-A289-9F45-AACA-B3267FB93479}"/>
              </a:ext>
            </a:extLst>
          </p:cNvPr>
          <p:cNvSpPr txBox="1"/>
          <p:nvPr/>
        </p:nvSpPr>
        <p:spPr>
          <a:xfrm>
            <a:off x="889406" y="227151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/>
              <a:t>举个例子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9744AA-3A67-3749-A5A6-C51FE0DB8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266" y="1011505"/>
            <a:ext cx="7267978" cy="550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3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8476" y="1513907"/>
            <a:ext cx="10635047" cy="38472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主要结构：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000" dirty="0"/>
              <a:t>DOS</a:t>
            </a:r>
            <a:r>
              <a:rPr lang="zh-CN" altLang="en-US" sz="2000" dirty="0"/>
              <a:t>头：微软考虑了</a:t>
            </a:r>
            <a:r>
              <a:rPr lang="en" altLang="zh-CN" sz="2000" dirty="0"/>
              <a:t>PE</a:t>
            </a:r>
            <a:r>
              <a:rPr lang="zh-CN" altLang="en-US" sz="2000" dirty="0"/>
              <a:t>文件对于</a:t>
            </a:r>
            <a:r>
              <a:rPr lang="en" altLang="zh-CN" sz="2000" dirty="0"/>
              <a:t>DOS</a:t>
            </a:r>
            <a:r>
              <a:rPr lang="zh-CN" altLang="en-US" sz="2000" dirty="0"/>
              <a:t>文件的兼容性，在</a:t>
            </a:r>
            <a:r>
              <a:rPr lang="en" altLang="zh-CN" sz="2000" dirty="0"/>
              <a:t>PE</a:t>
            </a:r>
            <a:r>
              <a:rPr lang="zh-CN" altLang="en-US" sz="2000" dirty="0"/>
              <a:t>头的最前面添加了一个</a:t>
            </a:r>
            <a:r>
              <a:rPr lang="en" altLang="zh-CN" sz="2000" dirty="0"/>
              <a:t>IMAGE_DOS_HEADER</a:t>
            </a:r>
            <a:r>
              <a:rPr lang="zh-CN" altLang="en-US" sz="2000" dirty="0"/>
              <a:t>结构体，用来扩展已有的</a:t>
            </a:r>
            <a:r>
              <a:rPr lang="en" altLang="zh-CN" sz="2000" dirty="0"/>
              <a:t>DOS EXE</a:t>
            </a:r>
            <a:r>
              <a:rPr lang="zh-CN" altLang="en-US" sz="2000" dirty="0"/>
              <a:t>头，</a:t>
            </a:r>
            <a:r>
              <a:rPr lang="en" altLang="zh-CN" sz="2000" dirty="0"/>
              <a:t>IMAGE_DOS_HEADER</a:t>
            </a:r>
            <a:r>
              <a:rPr lang="zh-CN" altLang="en-US" sz="2000" dirty="0"/>
              <a:t>结构体大小为</a:t>
            </a:r>
            <a:r>
              <a:rPr lang="en-US" altLang="zh-CN" sz="2000" dirty="0"/>
              <a:t>64</a:t>
            </a:r>
            <a:r>
              <a:rPr lang="zh-CN" altLang="en-US" sz="2000" dirty="0"/>
              <a:t>字节，很重要的两个成员为：</a:t>
            </a:r>
            <a:r>
              <a:rPr lang="en" altLang="zh-CN" sz="2000" dirty="0" err="1"/>
              <a:t>e_magic</a:t>
            </a:r>
            <a:r>
              <a:rPr lang="en" altLang="zh-CN" sz="2000" dirty="0"/>
              <a:t> </a:t>
            </a:r>
            <a:r>
              <a:rPr lang="zh-CN" altLang="en-US" sz="2000" dirty="0"/>
              <a:t>和 </a:t>
            </a:r>
            <a:r>
              <a:rPr lang="en" altLang="zh-CN" sz="2000" dirty="0"/>
              <a:t>e_lfanew</a:t>
            </a:r>
            <a:r>
              <a:rPr lang="zh-CN" altLang="en" sz="2000" dirty="0"/>
              <a:t>。</a:t>
            </a:r>
            <a:r>
              <a:rPr lang="zh-CN" altLang="en-US" sz="2000" dirty="0"/>
              <a:t>分别代表</a:t>
            </a:r>
            <a:r>
              <a:rPr lang="en-US" altLang="zh-CN" sz="2000" dirty="0"/>
              <a:t>DOS</a:t>
            </a:r>
            <a:r>
              <a:rPr lang="zh-CN" altLang="en-US" sz="2000" dirty="0"/>
              <a:t>签名和</a:t>
            </a:r>
            <a:r>
              <a:rPr lang="en-US" altLang="zh-CN" sz="2000" dirty="0"/>
              <a:t>NT</a:t>
            </a:r>
            <a:r>
              <a:rPr lang="zh-CN" altLang="en-US" sz="2000" dirty="0"/>
              <a:t>头偏移。</a:t>
            </a:r>
            <a:endParaRPr lang="zh-CN" altLang="en" sz="20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000" dirty="0"/>
              <a:t>DOS</a:t>
            </a:r>
            <a:r>
              <a:rPr lang="zh-CN" altLang="en-US" sz="2000" dirty="0"/>
              <a:t>存根：在</a:t>
            </a:r>
            <a:r>
              <a:rPr lang="en" altLang="zh-CN" sz="2000" dirty="0"/>
              <a:t>DOS</a:t>
            </a:r>
            <a:r>
              <a:rPr lang="zh-CN" altLang="en-US" sz="2000" dirty="0"/>
              <a:t>头的下方（</a:t>
            </a:r>
            <a:r>
              <a:rPr lang="en-US" altLang="zh-CN" sz="2000" dirty="0"/>
              <a:t>00040</a:t>
            </a:r>
            <a:r>
              <a:rPr lang="zh-CN" altLang="en-US" sz="2000" dirty="0"/>
              <a:t>）是个可选项，大小不固定，由代码和数据混合而成，改特性使得可以在一个可执行文件中创建出另一个文件，它在</a:t>
            </a:r>
            <a:r>
              <a:rPr lang="en" altLang="zh-CN" sz="2000" dirty="0" err="1"/>
              <a:t>windos</a:t>
            </a:r>
            <a:r>
              <a:rPr lang="zh-CN" altLang="en-US" sz="2000" dirty="0"/>
              <a:t>和</a:t>
            </a:r>
            <a:r>
              <a:rPr lang="en" altLang="zh-CN" sz="2000" dirty="0"/>
              <a:t>DOS</a:t>
            </a:r>
            <a:r>
              <a:rPr lang="zh-CN" altLang="en-US" sz="2000" dirty="0"/>
              <a:t>中都可以执行（</a:t>
            </a:r>
            <a:r>
              <a:rPr lang="en" altLang="zh-CN" sz="2000" dirty="0"/>
              <a:t>windows</a:t>
            </a:r>
            <a:r>
              <a:rPr lang="zh-CN" altLang="en-US" sz="2000" dirty="0"/>
              <a:t>执行</a:t>
            </a:r>
            <a:r>
              <a:rPr lang="en" altLang="zh-CN" sz="2000" dirty="0"/>
              <a:t>Windows</a:t>
            </a:r>
            <a:r>
              <a:rPr lang="zh-CN" altLang="en-US" sz="2000" dirty="0"/>
              <a:t>代码，</a:t>
            </a:r>
            <a:r>
              <a:rPr lang="en" altLang="zh-CN" sz="2000" dirty="0"/>
              <a:t>DOS</a:t>
            </a:r>
            <a:r>
              <a:rPr lang="zh-CN" altLang="en-US" sz="2000" dirty="0"/>
              <a:t>中执行</a:t>
            </a:r>
            <a:r>
              <a:rPr lang="en" altLang="zh-CN" sz="2000" dirty="0"/>
              <a:t>DOS</a:t>
            </a:r>
            <a:r>
              <a:rPr lang="zh-CN" altLang="en-US" sz="2000" dirty="0"/>
              <a:t>代码）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000" dirty="0"/>
              <a:t>NT</a:t>
            </a:r>
            <a:r>
              <a:rPr lang="zh-CN" altLang="en-US" sz="2000" dirty="0"/>
              <a:t>头：</a:t>
            </a:r>
            <a:r>
              <a:rPr lang="en" altLang="zh-CN" sz="2000" dirty="0"/>
              <a:t>IMAGE_NT_HEADERS</a:t>
            </a:r>
            <a:r>
              <a:rPr lang="zh-CN" altLang="en-US" sz="2000" dirty="0"/>
              <a:t>结构体由三个成员组成，第一个成员为签名（</a:t>
            </a:r>
            <a:r>
              <a:rPr lang="en" altLang="zh-CN" sz="2000" dirty="0"/>
              <a:t>Signature</a:t>
            </a:r>
            <a:r>
              <a:rPr lang="zh-CN" altLang="en" sz="2000" dirty="0"/>
              <a:t>）</a:t>
            </a:r>
            <a:r>
              <a:rPr lang="zh-CN" altLang="en-US" sz="2000" dirty="0"/>
              <a:t>结构体，其值为</a:t>
            </a:r>
            <a:r>
              <a:rPr lang="en-US" altLang="zh-CN" sz="2000" dirty="0"/>
              <a:t>50450000</a:t>
            </a:r>
            <a:r>
              <a:rPr lang="en" altLang="zh-CN" sz="2000" dirty="0"/>
              <a:t>h</a:t>
            </a:r>
            <a:r>
              <a:rPr lang="zh-CN" altLang="en" sz="2000" dirty="0"/>
              <a:t>（</a:t>
            </a:r>
            <a:r>
              <a:rPr lang="en" altLang="zh-CN" sz="2000" dirty="0"/>
              <a:t>'PE'00</a:t>
            </a:r>
            <a:r>
              <a:rPr lang="zh-CN" altLang="en" sz="2000" dirty="0"/>
              <a:t>）</a:t>
            </a:r>
            <a:r>
              <a:rPr lang="zh-CN" altLang="en-US" sz="2000" dirty="0"/>
              <a:t>位置（</a:t>
            </a:r>
            <a:r>
              <a:rPr lang="en-US" altLang="zh-CN" sz="2000" dirty="0"/>
              <a:t>00</a:t>
            </a:r>
            <a:r>
              <a:rPr lang="en" altLang="zh-CN" sz="2000" dirty="0"/>
              <a:t>E0</a:t>
            </a:r>
            <a:r>
              <a:rPr lang="zh-CN" altLang="en" sz="2000" dirty="0"/>
              <a:t>），</a:t>
            </a:r>
            <a:r>
              <a:rPr lang="zh-CN" altLang="en-US" sz="2000" dirty="0"/>
              <a:t>改结构体大小为</a:t>
            </a:r>
            <a:r>
              <a:rPr lang="en" altLang="zh-CN" sz="2000" dirty="0"/>
              <a:t>F8</a:t>
            </a: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/>
              <a:t>节区头：它是由</a:t>
            </a:r>
            <a:r>
              <a:rPr lang="en" altLang="zh-CN" sz="2000" dirty="0"/>
              <a:t>IMAGE_SECTION_HEADER</a:t>
            </a:r>
            <a:r>
              <a:rPr lang="zh-CN" altLang="en-US" sz="2000" dirty="0"/>
              <a:t>组成的数组，每个结构体对应一个节区（其中重要成员）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14197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9587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8476" y="1513907"/>
            <a:ext cx="10635047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重要结构：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14197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AA2C1A-72C1-7D44-9597-E29FCBBB6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129" y="987227"/>
            <a:ext cx="9018871" cy="566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464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8476" y="1513907"/>
            <a:ext cx="10635047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结构解析工具：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010editor(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提供大量的文件解析模板</a:t>
            </a: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)</a:t>
            </a: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2475678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结构解析工具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23F508-F530-D143-9BAE-FF67D8524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95" y="2450409"/>
            <a:ext cx="8882358" cy="37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13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697556" y="890820"/>
            <a:ext cx="10635047" cy="7386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导入表：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在</a:t>
            </a:r>
            <a:r>
              <a:rPr lang="en-US" altLang="zh-CN" dirty="0" err="1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DataDirectory</a:t>
            </a:r>
            <a:r>
              <a:rPr lang="zh-CN" altLang="en-US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中存在导入表和导出表</a:t>
            </a:r>
            <a:endParaRPr lang="en-US" altLang="zh-CN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14197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8FD2A24-C8A0-8941-BFD4-DE755E005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84137"/>
            <a:ext cx="12192000" cy="135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63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8476" y="1513907"/>
            <a:ext cx="10635047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利用</a:t>
            </a: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010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找到导入表：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利用</a:t>
            </a:r>
            <a:r>
              <a:rPr lang="en-US" altLang="zh-CN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010editor</a:t>
            </a: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中的模板可以轻松找到导入表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14197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08C8DF-37FF-1746-89A7-F4D8738A3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3340269"/>
            <a:ext cx="118872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53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3"/>
          <p:cNvSpPr txBox="1">
            <a:spLocks noChangeArrowheads="1"/>
          </p:cNvSpPr>
          <p:nvPr/>
        </p:nvSpPr>
        <p:spPr bwMode="auto">
          <a:xfrm>
            <a:off x="4995868" y="2429872"/>
            <a:ext cx="2190343" cy="684803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 b="1" dirty="0">
                <a:gradFill>
                  <a:gsLst>
                    <a:gs pos="0">
                      <a:srgbClr val="6FBA2C"/>
                    </a:gs>
                    <a:gs pos="100000">
                      <a:srgbClr val="184199"/>
                    </a:gs>
                  </a:gsLst>
                  <a:lin ang="3600000" scaled="0"/>
                </a:gra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逆向工程</a:t>
            </a:r>
          </a:p>
        </p:txBody>
      </p:sp>
    </p:spTree>
    <p:extLst>
      <p:ext uri="{BB962C8B-B14F-4D97-AF65-F5344CB8AC3E}">
        <p14:creationId xmlns:p14="http://schemas.microsoft.com/office/powerpoint/2010/main" val="3522191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8476" y="1513907"/>
            <a:ext cx="10635047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什么是逆向工程？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472198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逆向工程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CD1C262-B0A6-2143-8E2A-01C8E9CFA48A}"/>
              </a:ext>
            </a:extLst>
          </p:cNvPr>
          <p:cNvSpPr txBox="1"/>
          <p:nvPr/>
        </p:nvSpPr>
        <p:spPr>
          <a:xfrm>
            <a:off x="695915" y="2459979"/>
            <a:ext cx="1029640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lvl="1"/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742950" lvl="1"/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软件代码逆向主要是指针对软件的结构，流程，算法，代码等进行逆向拆分和分析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742950" lvl="1"/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涉及</a:t>
            </a:r>
            <a:r>
              <a:rPr lang="en-US" altLang="zh-CN" sz="2000" dirty="0" err="1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Linux,Windows,Android</a:t>
            </a: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平台的多种编程技术，一般要求利用常用工具对源代码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742950" lvl="1"/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742950" lvl="1"/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及二进制文件进行逆向分析。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3240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21832" y="793715"/>
            <a:ext cx="10635047" cy="138499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逆向工程常用工具：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" altLang="zh-CN" sz="20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000" dirty="0"/>
              <a:t>IDA</a:t>
            </a:r>
            <a:r>
              <a:rPr lang="zh-CN" altLang="en-US" sz="2000" dirty="0"/>
              <a:t>（逆向工程的倚天剑，下图为</a:t>
            </a:r>
            <a:r>
              <a:rPr lang="en-US" altLang="zh-CN" sz="2000" dirty="0"/>
              <a:t>IDA</a:t>
            </a:r>
            <a:r>
              <a:rPr lang="zh-CN" altLang="en-US" sz="2000" dirty="0"/>
              <a:t>常用快捷键）</a:t>
            </a:r>
            <a:endParaRPr lang="en-US" altLang="zh-CN" sz="20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000" dirty="0"/>
              <a:t>OD</a:t>
            </a:r>
            <a:r>
              <a:rPr lang="zh-CN" altLang="en-US" sz="2000" dirty="0"/>
              <a:t>（逆向工程的屠龙刀）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472198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逆向工程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52340AE-393D-1D48-BBF1-E7250581D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620" y="2503411"/>
            <a:ext cx="9489261" cy="397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72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3"/>
          <p:cNvSpPr txBox="1">
            <a:spLocks noChangeArrowheads="1"/>
          </p:cNvSpPr>
          <p:nvPr/>
        </p:nvSpPr>
        <p:spPr bwMode="auto">
          <a:xfrm>
            <a:off x="4995868" y="2429872"/>
            <a:ext cx="2190343" cy="684803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 b="1" dirty="0">
                <a:gradFill>
                  <a:gsLst>
                    <a:gs pos="0">
                      <a:srgbClr val="6FBA2C"/>
                    </a:gs>
                    <a:gs pos="100000">
                      <a:srgbClr val="184199"/>
                    </a:gs>
                  </a:gsLst>
                  <a:lin ang="3600000" scaled="0"/>
                </a:gra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161501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14"/>
          <p:cNvSpPr txBox="1">
            <a:spLocks noChangeArrowheads="1"/>
          </p:cNvSpPr>
          <p:nvPr/>
        </p:nvSpPr>
        <p:spPr bwMode="auto">
          <a:xfrm>
            <a:off x="4741053" y="2299311"/>
            <a:ext cx="3247397" cy="377026"/>
          </a:xfrm>
          <a:prstGeom prst="rect">
            <a:avLst/>
          </a:prstGeom>
          <a:noFill/>
          <a:ln>
            <a:noFill/>
          </a:ln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465A86"/>
                </a:soli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程序运行的基本原理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65A86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</p:txBody>
      </p:sp>
      <p:sp>
        <p:nvSpPr>
          <p:cNvPr id="8" name="文本框 15"/>
          <p:cNvSpPr txBox="1"/>
          <p:nvPr/>
        </p:nvSpPr>
        <p:spPr>
          <a:xfrm>
            <a:off x="4741053" y="2923691"/>
            <a:ext cx="3247397" cy="377026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65A86"/>
                </a:soli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PE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65A86"/>
                </a:soli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结构</a:t>
            </a:r>
          </a:p>
        </p:txBody>
      </p:sp>
      <p:sp>
        <p:nvSpPr>
          <p:cNvPr id="12" name="矩形 11"/>
          <p:cNvSpPr/>
          <p:nvPr/>
        </p:nvSpPr>
        <p:spPr>
          <a:xfrm>
            <a:off x="2417371" y="2349127"/>
            <a:ext cx="80021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6FBA2C"/>
                    </a:gs>
                    <a:gs pos="100000">
                      <a:srgbClr val="00479D"/>
                    </a:gs>
                  </a:gsLst>
                  <a:lin ang="3600000" scaled="0"/>
                </a:gra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目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6FBA2C"/>
                  </a:gs>
                  <a:gs pos="100000">
                    <a:srgbClr val="00479D"/>
                  </a:gs>
                </a:gsLst>
                <a:lin ang="3600000" scaled="0"/>
              </a:gra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6FBA2C"/>
                    </a:gs>
                    <a:gs pos="100000">
                      <a:srgbClr val="00479D"/>
                    </a:gs>
                  </a:gsLst>
                  <a:lin ang="3600000" scaled="0"/>
                </a:gra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录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368114" y="2214255"/>
            <a:ext cx="36580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184199"/>
                </a:soli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184199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363816" y="2850511"/>
            <a:ext cx="36580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5A86"/>
                </a:solidFill>
                <a:effectLst/>
                <a:uLnTx/>
                <a:uFillTx/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465A86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70E6F45-606F-46D4-91DC-560215DEB6F0}"/>
              </a:ext>
            </a:extLst>
          </p:cNvPr>
          <p:cNvSpPr txBox="1"/>
          <p:nvPr/>
        </p:nvSpPr>
        <p:spPr>
          <a:xfrm>
            <a:off x="4368114" y="3451808"/>
            <a:ext cx="36580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>
                <a:solidFill>
                  <a:srgbClr val="465A86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3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65A86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465A86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7C9804EA-DCCB-4712-8BDD-7177D7CECEEC}"/>
              </a:ext>
            </a:extLst>
          </p:cNvPr>
          <p:cNvSpPr txBox="1"/>
          <p:nvPr/>
        </p:nvSpPr>
        <p:spPr>
          <a:xfrm>
            <a:off x="4778292" y="3534156"/>
            <a:ext cx="4524734" cy="377026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000" dirty="0">
                <a:solidFill>
                  <a:srgbClr val="465A86"/>
                </a:soli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逆向工程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65A86"/>
              </a:solidFill>
              <a:effectLst/>
              <a:uLnTx/>
              <a:uFillTx/>
              <a:latin typeface="楷体" panose="02010609060101010101" pitchFamily="49" charset="-122"/>
              <a:ea typeface="微软雅黑" panose="020B0503020204020204" pitchFamily="34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3"/>
          <p:cNvSpPr txBox="1">
            <a:spLocks noChangeArrowheads="1"/>
          </p:cNvSpPr>
          <p:nvPr/>
        </p:nvSpPr>
        <p:spPr bwMode="auto">
          <a:xfrm>
            <a:off x="3969943" y="2429872"/>
            <a:ext cx="4242187" cy="684803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4000" b="1" dirty="0">
                <a:gradFill>
                  <a:gsLst>
                    <a:gs pos="0">
                      <a:srgbClr val="6FBA2C"/>
                    </a:gs>
                    <a:gs pos="100000">
                      <a:srgbClr val="184199"/>
                    </a:gs>
                  </a:gsLst>
                  <a:lin ang="3600000" scaled="0"/>
                </a:gra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程序运行基本原理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4723" y="1967061"/>
            <a:ext cx="4695202" cy="35394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程序是如何运行起来的：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程序分为可执行的程序和静态的文本文件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程序首先从外部设备加载到内存，然后在操作系统的管理调度下，交给</a:t>
            </a:r>
            <a:r>
              <a:rPr lang="en-US" altLang="zh-CN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CPU</a:t>
            </a: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去执行和运行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程序运行起来就是进程，进程在内存当中包含可执行代码，堆，栈内存及其数据结构</a:t>
            </a: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2139047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程序运行原理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E2908B-EE5B-DE4F-A197-CAC031BC2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01681"/>
            <a:ext cx="5428009" cy="52815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914765" y="1081894"/>
            <a:ext cx="10662335" cy="2677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静态链接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400" dirty="0" err="1"/>
              <a:t>gcc</a:t>
            </a:r>
            <a:r>
              <a:rPr lang="en" altLang="zh-CN" sz="2400" dirty="0"/>
              <a:t> </a:t>
            </a:r>
            <a:r>
              <a:rPr lang="en" altLang="zh-CN" sz="2400" dirty="0" err="1"/>
              <a:t>hello.c</a:t>
            </a:r>
            <a:r>
              <a:rPr lang="en" altLang="zh-CN" sz="2400" dirty="0"/>
              <a:t> </a:t>
            </a:r>
            <a:r>
              <a:rPr lang="zh-CN" altLang="en-US" sz="2400" dirty="0"/>
              <a:t>包含四个过程   预处理 </a:t>
            </a:r>
            <a:r>
              <a:rPr lang="en-US" altLang="zh-CN" sz="2400" dirty="0"/>
              <a:t>=&gt; </a:t>
            </a:r>
            <a:r>
              <a:rPr lang="zh-CN" altLang="en-US" sz="2400" dirty="0"/>
              <a:t>编译 </a:t>
            </a:r>
            <a:r>
              <a:rPr lang="en-US" altLang="zh-CN" sz="2400" dirty="0"/>
              <a:t>=&gt; </a:t>
            </a:r>
            <a:r>
              <a:rPr lang="zh-CN" altLang="en-US" sz="2400" dirty="0"/>
              <a:t>汇编 </a:t>
            </a:r>
            <a:r>
              <a:rPr lang="en-US" altLang="zh-CN" sz="2400" dirty="0"/>
              <a:t>=&gt; </a:t>
            </a:r>
            <a:r>
              <a:rPr lang="zh-CN" altLang="en-US" sz="2400" dirty="0"/>
              <a:t>链接</a:t>
            </a:r>
            <a:endParaRPr lang="en-US" altLang="zh-CN" sz="24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sz="2400" dirty="0"/>
              <a:t>Source Code (</a:t>
            </a:r>
            <a:r>
              <a:rPr lang="en" altLang="zh-CN" sz="2400" dirty="0" err="1"/>
              <a:t>hello.c</a:t>
            </a:r>
            <a:r>
              <a:rPr lang="en" altLang="zh-CN" sz="2400" dirty="0"/>
              <a:t>) + Header Files(</a:t>
            </a:r>
            <a:r>
              <a:rPr lang="en" altLang="zh-CN" sz="2400" dirty="0" err="1"/>
              <a:t>stdio.h</a:t>
            </a:r>
            <a:r>
              <a:rPr lang="en" altLang="zh-CN" sz="2400" dirty="0"/>
              <a:t>) =&gt; processing(</a:t>
            </a:r>
            <a:r>
              <a:rPr lang="en" altLang="zh-CN" sz="2400" dirty="0" err="1"/>
              <a:t>cpp</a:t>
            </a:r>
            <a:r>
              <a:rPr lang="en" altLang="zh-CN" sz="2400" dirty="0"/>
              <a:t>) = </a:t>
            </a:r>
            <a:r>
              <a:rPr lang="en" altLang="zh-CN" sz="2400" dirty="0" err="1"/>
              <a:t>hello.i</a:t>
            </a:r>
            <a:r>
              <a:rPr lang="en" altLang="zh-CN" sz="2400" dirty="0"/>
              <a:t> =&gt; compilation(</a:t>
            </a:r>
            <a:r>
              <a:rPr lang="en" altLang="zh-CN" sz="2400" dirty="0" err="1"/>
              <a:t>gcc</a:t>
            </a:r>
            <a:r>
              <a:rPr lang="en" altLang="zh-CN" sz="2400" dirty="0"/>
              <a:t>) = </a:t>
            </a:r>
            <a:r>
              <a:rPr lang="en" altLang="zh-CN" sz="2400" dirty="0" err="1"/>
              <a:t>hello.s</a:t>
            </a:r>
            <a:r>
              <a:rPr lang="en" altLang="zh-CN" sz="2400" dirty="0"/>
              <a:t> =&gt; Assembly = </a:t>
            </a:r>
            <a:r>
              <a:rPr lang="en" altLang="zh-CN" sz="2400" dirty="0" err="1"/>
              <a:t>hello.o</a:t>
            </a:r>
            <a:r>
              <a:rPr lang="en" altLang="zh-CN" sz="2400" dirty="0"/>
              <a:t> + Static </a:t>
            </a:r>
            <a:r>
              <a:rPr lang="en" altLang="zh-CN" sz="2400" dirty="0" err="1"/>
              <a:t>Libary</a:t>
            </a:r>
            <a:r>
              <a:rPr lang="en" altLang="zh-CN" sz="2400" dirty="0"/>
              <a:t>(</a:t>
            </a:r>
            <a:r>
              <a:rPr lang="en" altLang="zh-CN" sz="2400" dirty="0" err="1"/>
              <a:t>libc.a</a:t>
            </a:r>
            <a:r>
              <a:rPr lang="en" altLang="zh-CN" sz="2400" dirty="0"/>
              <a:t>) =&gt; linking(</a:t>
            </a:r>
            <a:r>
              <a:rPr lang="en" altLang="zh-CN" sz="2400" dirty="0" err="1"/>
              <a:t>ld</a:t>
            </a:r>
            <a:r>
              <a:rPr lang="en" altLang="zh-CN" sz="2400" dirty="0"/>
              <a:t>) = </a:t>
            </a:r>
            <a:r>
              <a:rPr lang="en" altLang="zh-CN" sz="2400" dirty="0" err="1"/>
              <a:t>a.out</a:t>
            </a:r>
            <a:endParaRPr lang="en" altLang="zh-CN" sz="24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" sz="2400" dirty="0"/>
              <a:t>缺点</a:t>
            </a:r>
            <a:r>
              <a:rPr lang="zh-CN" altLang="en-US" sz="2400" dirty="0"/>
              <a:t>：静态链接过于消耗内存和磁盘空间，同时静态链接对程序的更新，部署和发布也带来诸多难题。</a:t>
            </a:r>
            <a:endParaRPr lang="en" altLang="zh-CN" sz="2400" dirty="0"/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2139047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程序运行原理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0077F3-2905-0948-A48F-CD6D2BF77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9" y="3899961"/>
            <a:ext cx="12077702" cy="133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3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914765" y="1081894"/>
            <a:ext cx="10662335" cy="304698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动态链接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基本思路：</a:t>
            </a:r>
            <a:r>
              <a:rPr lang="zh-CN" altLang="en-US" sz="2400" dirty="0"/>
              <a:t>把程序的模块相互分割，等到程序运行的时候才进行链接。</a:t>
            </a:r>
            <a:endParaRPr lang="en-US" altLang="zh-CN" sz="2400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过程：</a:t>
            </a:r>
            <a:r>
              <a:rPr lang="zh-CN" altLang="en-US" sz="2400" dirty="0"/>
              <a:t>加载依赖项 </a:t>
            </a:r>
            <a:r>
              <a:rPr lang="en-US" altLang="zh-CN" sz="2400" dirty="0"/>
              <a:t>=&gt; </a:t>
            </a:r>
            <a:r>
              <a:rPr lang="zh-CN" altLang="en-US" sz="2400" dirty="0"/>
              <a:t>进行链接 </a:t>
            </a:r>
            <a:r>
              <a:rPr lang="en-US" altLang="zh-CN" sz="2400" dirty="0"/>
              <a:t>=&gt; </a:t>
            </a:r>
            <a:r>
              <a:rPr lang="zh-CN" altLang="en-US" sz="2400" dirty="0"/>
              <a:t>系统开始把控制权交给</a:t>
            </a:r>
            <a:r>
              <a:rPr lang="en" altLang="zh-CN" sz="2400" dirty="0"/>
              <a:t>program1 </a:t>
            </a:r>
            <a:r>
              <a:rPr lang="zh-CN" altLang="en" sz="2400" dirty="0"/>
              <a:t>（</a:t>
            </a:r>
            <a:r>
              <a:rPr lang="zh-CN" altLang="en-US" sz="2400" dirty="0"/>
              <a:t>与静态链接不同的是，其他</a:t>
            </a:r>
            <a:r>
              <a:rPr lang="en" altLang="zh-CN" sz="2400" dirty="0"/>
              <a:t>program</a:t>
            </a:r>
            <a:r>
              <a:rPr lang="zh-CN" altLang="en-US" sz="2400" dirty="0"/>
              <a:t>如果依赖项与</a:t>
            </a:r>
            <a:r>
              <a:rPr lang="en" altLang="zh-CN" sz="2400" dirty="0"/>
              <a:t>program1</a:t>
            </a:r>
            <a:r>
              <a:rPr lang="zh-CN" altLang="en-US" sz="2400" dirty="0"/>
              <a:t>相同那么就不需要二次加载这些依赖项，只需要加载相应的</a:t>
            </a:r>
            <a:r>
              <a:rPr lang="en" altLang="zh-CN" sz="2400" dirty="0" err="1"/>
              <a:t>program.o</a:t>
            </a:r>
            <a:r>
              <a:rPr lang="zh-CN" altLang="en-US" sz="2400" dirty="0"/>
              <a:t>然后与已经加载好的依赖项进行链接）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2805896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程序运行基本原理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4779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3"/>
          <p:cNvSpPr txBox="1">
            <a:spLocks noChangeArrowheads="1"/>
          </p:cNvSpPr>
          <p:nvPr/>
        </p:nvSpPr>
        <p:spPr bwMode="auto">
          <a:xfrm>
            <a:off x="5250745" y="2429872"/>
            <a:ext cx="1680588" cy="684803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000" b="1" dirty="0">
                <a:gradFill>
                  <a:gsLst>
                    <a:gs pos="0">
                      <a:srgbClr val="6FBA2C"/>
                    </a:gs>
                    <a:gs pos="100000">
                      <a:srgbClr val="184199"/>
                    </a:gs>
                  </a:gsLst>
                  <a:lin ang="3600000" scaled="0"/>
                </a:gra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PE</a:t>
            </a:r>
            <a:r>
              <a:rPr lang="zh-CN" altLang="en-US" sz="4000" b="1" dirty="0">
                <a:gradFill>
                  <a:gsLst>
                    <a:gs pos="0">
                      <a:srgbClr val="6FBA2C"/>
                    </a:gs>
                    <a:gs pos="100000">
                      <a:srgbClr val="184199"/>
                    </a:gs>
                  </a:gsLst>
                  <a:lin ang="3600000" scaled="0"/>
                </a:gradFill>
                <a:latin typeface="楷体" panose="02010609060101010101" pitchFamily="49" charset="-122"/>
                <a:ea typeface="微软雅黑" panose="020B0503020204020204" pitchFamily="34" charset="-122"/>
                <a:sym typeface="楷体" panose="02010609060101010101" pitchFamily="49" charset="-122"/>
              </a:rPr>
              <a:t>结构</a:t>
            </a:r>
          </a:p>
        </p:txBody>
      </p:sp>
    </p:spTree>
    <p:extLst>
      <p:ext uri="{BB962C8B-B14F-4D97-AF65-F5344CB8AC3E}">
        <p14:creationId xmlns:p14="http://schemas.microsoft.com/office/powerpoint/2010/main" val="115661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4723" y="1967061"/>
            <a:ext cx="4695202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什么是</a:t>
            </a: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文件？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dirty="0"/>
              <a:t>PE</a:t>
            </a:r>
            <a:r>
              <a:rPr lang="zh-CN" altLang="en" dirty="0"/>
              <a:t>（</a:t>
            </a:r>
            <a:r>
              <a:rPr lang="en" altLang="zh-CN" dirty="0"/>
              <a:t>Portable Execute</a:t>
            </a:r>
            <a:r>
              <a:rPr lang="zh-CN" altLang="en" dirty="0"/>
              <a:t>）</a:t>
            </a:r>
            <a:r>
              <a:rPr lang="zh-CN" altLang="en-US" dirty="0"/>
              <a:t>文件是</a:t>
            </a:r>
            <a:r>
              <a:rPr lang="en" altLang="zh-CN" dirty="0"/>
              <a:t>Windows</a:t>
            </a:r>
            <a:r>
              <a:rPr lang="zh-CN" altLang="en-US" dirty="0"/>
              <a:t>下可移植可执行文件的总称，常见的有</a:t>
            </a:r>
            <a:r>
              <a:rPr lang="en" altLang="zh-CN" dirty="0"/>
              <a:t>DLL</a:t>
            </a:r>
            <a:r>
              <a:rPr lang="zh-CN" altLang="en" dirty="0"/>
              <a:t>，</a:t>
            </a:r>
            <a:r>
              <a:rPr lang="en" altLang="zh-CN" dirty="0"/>
              <a:t>EXE</a:t>
            </a:r>
            <a:r>
              <a:rPr lang="zh-CN" altLang="en" dirty="0"/>
              <a:t>，</a:t>
            </a:r>
            <a:r>
              <a:rPr lang="en" altLang="zh-CN" dirty="0"/>
              <a:t>OCX</a:t>
            </a:r>
            <a:r>
              <a:rPr lang="zh-CN" altLang="en" dirty="0"/>
              <a:t>，</a:t>
            </a:r>
            <a:r>
              <a:rPr lang="en" altLang="zh-CN" dirty="0"/>
              <a:t>SYS</a:t>
            </a:r>
            <a:r>
              <a:rPr lang="zh-CN" altLang="en-US" dirty="0"/>
              <a:t>等，事实上，一个文件是否是</a:t>
            </a:r>
            <a:r>
              <a:rPr lang="en" altLang="zh-CN" dirty="0"/>
              <a:t>PE</a:t>
            </a:r>
            <a:r>
              <a:rPr lang="zh-CN" altLang="en-US" dirty="0"/>
              <a:t>文件与其扩展名无关。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2647200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结构，</a:t>
            </a:r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ELF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6" name="文本框 83">
            <a:extLst>
              <a:ext uri="{FF2B5EF4-FFF2-40B4-BE49-F238E27FC236}">
                <a16:creationId xmlns:a16="http://schemas.microsoft.com/office/drawing/2014/main" id="{374C642C-D2F7-AC42-98D7-2443BC3471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4443" y="1967060"/>
            <a:ext cx="4695202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什么是</a:t>
            </a: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ELF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文件？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dirty="0"/>
              <a:t>E</a:t>
            </a:r>
            <a:r>
              <a:rPr lang="en-US" altLang="zh-CN" dirty="0"/>
              <a:t>LF</a:t>
            </a:r>
            <a:r>
              <a:rPr lang="zh-CN" altLang="en-US" dirty="0"/>
              <a:t>文件格式是一种主要用于</a:t>
            </a:r>
            <a:r>
              <a:rPr lang="en-US" altLang="zh-CN" dirty="0"/>
              <a:t>Linux</a:t>
            </a:r>
            <a:r>
              <a:rPr lang="zh-CN" altLang="en-US" dirty="0"/>
              <a:t>下的对象文件格式，用于定义不同类型的对象文件都放了什么东西，以及都以什么样的格式去存放这些东西。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164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3"/>
          <p:cNvSpPr txBox="1">
            <a:spLocks noChangeArrowheads="1"/>
          </p:cNvSpPr>
          <p:nvPr/>
        </p:nvSpPr>
        <p:spPr bwMode="auto">
          <a:xfrm>
            <a:off x="774723" y="1967061"/>
            <a:ext cx="4695202" cy="166199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308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308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4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基本结构：</a:t>
            </a:r>
            <a:endParaRPr lang="en-US" altLang="zh-CN" sz="24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000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头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en" altLang="zh-CN" b="1" dirty="0"/>
              <a:t>DOS</a:t>
            </a:r>
            <a:r>
              <a:rPr lang="zh-CN" altLang="en-US" b="1" dirty="0"/>
              <a:t>头</a:t>
            </a:r>
            <a:endParaRPr lang="en-US" altLang="zh-CN" b="1" dirty="0"/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节表</a:t>
            </a:r>
            <a:endParaRPr lang="en-US" altLang="zh-CN" sz="2000" b="1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  <a:p>
            <a:pPr marL="1085850" lvl="1" indent="-342900" eaLnBrk="1" hangingPunct="1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272727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节数据</a:t>
            </a:r>
            <a:endParaRPr lang="en-US" altLang="zh-CN" sz="2000" dirty="0">
              <a:solidFill>
                <a:srgbClr val="272727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sp>
        <p:nvSpPr>
          <p:cNvPr id="22" name="文本框 8"/>
          <p:cNvSpPr txBox="1">
            <a:spLocks noChangeArrowheads="1"/>
          </p:cNvSpPr>
          <p:nvPr/>
        </p:nvSpPr>
        <p:spPr bwMode="auto">
          <a:xfrm>
            <a:off x="318417" y="256577"/>
            <a:ext cx="1808829" cy="469359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PE</a:t>
            </a:r>
            <a:r>
              <a:rPr lang="zh-CN" altLang="en-US" sz="2600" b="1" dirty="0">
                <a:solidFill>
                  <a:srgbClr val="184199"/>
                </a:solidFill>
                <a:latin typeface="楷体" panose="02010609060101010101" pitchFamily="49" charset="-122"/>
                <a:ea typeface="微软雅黑" panose="020B0503020204020204" pitchFamily="34" charset="-122"/>
                <a:cs typeface="微软雅黑" panose="020B0503020204020204" charset="-122"/>
                <a:sym typeface="楷体" panose="02010609060101010101" pitchFamily="49" charset="-122"/>
              </a:rPr>
              <a:t>基本结构</a:t>
            </a:r>
            <a:endParaRPr lang="en-US" altLang="zh-CN" sz="2600" b="1" dirty="0">
              <a:solidFill>
                <a:srgbClr val="184199"/>
              </a:solidFill>
              <a:latin typeface="楷体" panose="02010609060101010101" pitchFamily="49" charset="-122"/>
              <a:ea typeface="微软雅黑" panose="020B0503020204020204" pitchFamily="34" charset="-122"/>
              <a:cs typeface="微软雅黑" panose="020B0503020204020204" charset="-122"/>
              <a:sym typeface="楷体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90A9043-C77E-A34F-9ECC-17F198B83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" y="3879579"/>
            <a:ext cx="11760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6238</TotalTime>
  <Words>794</Words>
  <Application>Microsoft Macintosh PowerPoint</Application>
  <PresentationFormat>宽屏</PresentationFormat>
  <Paragraphs>92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等线</vt:lpstr>
      <vt:lpstr>等线 Light</vt:lpstr>
      <vt:lpstr>楷体</vt:lpstr>
      <vt:lpstr>微软雅黑</vt:lpstr>
      <vt:lpstr>Arial</vt:lpstr>
      <vt:lpstr>Calibri</vt:lpstr>
      <vt:lpstr>Calibri Light</vt:lpstr>
      <vt:lpstr>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阳 宇鹏</dc:creator>
  <cp:lastModifiedBy>超 福尔摩斯</cp:lastModifiedBy>
  <cp:revision>278</cp:revision>
  <dcterms:created xsi:type="dcterms:W3CDTF">2020-04-07T16:17:52Z</dcterms:created>
  <dcterms:modified xsi:type="dcterms:W3CDTF">2021-07-12T09:06:28Z</dcterms:modified>
</cp:coreProperties>
</file>

<file path=docProps/thumbnail.jpeg>
</file>